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
      <p:font typeface="Average"/>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Montserrat-regular.fntdata"/><Relationship Id="rId21" Type="http://schemas.openxmlformats.org/officeDocument/2006/relationships/slide" Target="slides/slide16.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Averag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1f87997393_0_1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f87997393_0_1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49550a17d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9550a17d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49550a17d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49550a17d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49550a17d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49550a17d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49550a17d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49550a17d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Google Shape;330;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1f87997393_0_8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f87997393_0_8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1f96f5393d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f96f5393d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jpg"/><Relationship Id="rId4"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7.jpg"/><Relationship Id="rId5" Type="http://schemas.openxmlformats.org/officeDocument/2006/relationships/image" Target="../media/image8.jpg"/><Relationship Id="rId6" Type="http://schemas.openxmlformats.org/officeDocument/2006/relationships/image" Target="../media/image10.jpg"/><Relationship Id="rId7"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5.xml"/><Relationship Id="rId5" Type="http://schemas.openxmlformats.org/officeDocument/2006/relationships/slide" Target="/ppt/slides/slide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833775"/>
            <a:ext cx="5290500" cy="145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MEDICINE REMINDER AND RECORD APP IN ANDROID</a:t>
            </a:r>
            <a:endParaRPr sz="3000"/>
          </a:p>
        </p:txBody>
      </p:sp>
      <p:sp>
        <p:nvSpPr>
          <p:cNvPr id="229" name="Google Shape;229;p17"/>
          <p:cNvSpPr txBox="1"/>
          <p:nvPr>
            <p:ph idx="1" type="subTitle"/>
          </p:nvPr>
        </p:nvSpPr>
        <p:spPr>
          <a:xfrm>
            <a:off x="5083950" y="3393200"/>
            <a:ext cx="3470700" cy="103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PRAYAS  NAG		34200115034</a:t>
            </a:r>
            <a:br>
              <a:rPr lang="en-GB"/>
            </a:br>
            <a:r>
              <a:rPr lang="en-GB"/>
              <a:t>KAUSHIK PALUI		34200115023</a:t>
            </a:r>
            <a:br>
              <a:rPr lang="en-GB"/>
            </a:br>
            <a:r>
              <a:rPr lang="en-GB"/>
              <a:t>RAIMA BANERJEE	34200115037</a:t>
            </a:r>
            <a:endParaRPr/>
          </a:p>
        </p:txBody>
      </p:sp>
      <p:sp>
        <p:nvSpPr>
          <p:cNvPr id="230" name="Google Shape;230;p17"/>
          <p:cNvSpPr txBox="1"/>
          <p:nvPr/>
        </p:nvSpPr>
        <p:spPr>
          <a:xfrm>
            <a:off x="5089126" y="4278500"/>
            <a:ext cx="49530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FFFFFF"/>
                </a:solidFill>
              </a:rPr>
              <a:t>UNDER THE GUIDANCE OF OUR MENTOR</a:t>
            </a:r>
            <a:endParaRPr>
              <a:solidFill>
                <a:srgbClr val="FFFFFF"/>
              </a:solidFill>
            </a:endParaRPr>
          </a:p>
          <a:p>
            <a:pPr indent="0" lvl="0" marL="0" rtl="0" algn="l">
              <a:spcBef>
                <a:spcPts val="0"/>
              </a:spcBef>
              <a:spcAft>
                <a:spcPts val="0"/>
              </a:spcAft>
              <a:buNone/>
            </a:pPr>
            <a:r>
              <a:rPr lang="en-GB">
                <a:solidFill>
                  <a:srgbClr val="FFFFFF"/>
                </a:solidFill>
              </a:rPr>
              <a:t>DR. JAYDIP NATH, DEPT. OF CSE</a:t>
            </a: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 USER INTERFACE (2)</a:t>
            </a:r>
            <a:endParaRPr/>
          </a:p>
        </p:txBody>
      </p:sp>
      <p:pic>
        <p:nvPicPr>
          <p:cNvPr id="296" name="Google Shape;296;p26"/>
          <p:cNvPicPr preferRelativeResize="0"/>
          <p:nvPr/>
        </p:nvPicPr>
        <p:blipFill>
          <a:blip r:embed="rId3">
            <a:alphaModFix/>
          </a:blip>
          <a:stretch>
            <a:fillRect/>
          </a:stretch>
        </p:blipFill>
        <p:spPr>
          <a:xfrm>
            <a:off x="1943100" y="1225536"/>
            <a:ext cx="1996510" cy="3530849"/>
          </a:xfrm>
          <a:prstGeom prst="rect">
            <a:avLst/>
          </a:prstGeom>
          <a:noFill/>
          <a:ln>
            <a:noFill/>
          </a:ln>
        </p:spPr>
      </p:pic>
      <p:pic>
        <p:nvPicPr>
          <p:cNvPr id="297" name="Google Shape;297;p26"/>
          <p:cNvPicPr preferRelativeResize="0"/>
          <p:nvPr/>
        </p:nvPicPr>
        <p:blipFill>
          <a:blip r:embed="rId4">
            <a:alphaModFix/>
          </a:blip>
          <a:stretch>
            <a:fillRect/>
          </a:stretch>
        </p:blipFill>
        <p:spPr>
          <a:xfrm>
            <a:off x="5204410" y="1225536"/>
            <a:ext cx="1996510" cy="35308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27"/>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USE CASE DIAGRAM</a:t>
            </a:r>
            <a:endParaRPr/>
          </a:p>
        </p:txBody>
      </p:sp>
      <p:pic>
        <p:nvPicPr>
          <p:cNvPr id="303" name="Google Shape;303;p27"/>
          <p:cNvPicPr preferRelativeResize="0"/>
          <p:nvPr/>
        </p:nvPicPr>
        <p:blipFill>
          <a:blip r:embed="rId3">
            <a:alphaModFix/>
          </a:blip>
          <a:stretch>
            <a:fillRect/>
          </a:stretch>
        </p:blipFill>
        <p:spPr>
          <a:xfrm>
            <a:off x="1702250" y="1053325"/>
            <a:ext cx="5768225" cy="38105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28"/>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 QUALITY ATTRIBUTES</a:t>
            </a:r>
            <a:endParaRPr/>
          </a:p>
        </p:txBody>
      </p:sp>
      <p:sp>
        <p:nvSpPr>
          <p:cNvPr id="309" name="Google Shape;309;p28"/>
          <p:cNvSpPr txBox="1"/>
          <p:nvPr/>
        </p:nvSpPr>
        <p:spPr>
          <a:xfrm>
            <a:off x="1500325" y="1484800"/>
            <a:ext cx="6470100" cy="2816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Char char="●"/>
            </a:pPr>
            <a:r>
              <a:rPr lang="en-GB">
                <a:solidFill>
                  <a:srgbClr val="FFFFFF"/>
                </a:solidFill>
              </a:rPr>
              <a:t>RELIABILITY</a:t>
            </a:r>
            <a:endParaRPr>
              <a:solidFill>
                <a:srgbClr val="FFFFFF"/>
              </a:solidFill>
            </a:endParaRPr>
          </a:p>
          <a:p>
            <a:pPr indent="0" lvl="0" marL="0" rtl="0" algn="l">
              <a:spcBef>
                <a:spcPts val="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MAINTAINABILITY</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USABILITY</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SECURITY</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CORRECTNESS</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29"/>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FUTURE SCOPE</a:t>
            </a:r>
            <a:endParaRPr/>
          </a:p>
        </p:txBody>
      </p:sp>
      <p:sp>
        <p:nvSpPr>
          <p:cNvPr id="315" name="Google Shape;315;p29"/>
          <p:cNvSpPr txBox="1"/>
          <p:nvPr/>
        </p:nvSpPr>
        <p:spPr>
          <a:xfrm>
            <a:off x="1500325" y="1484800"/>
            <a:ext cx="6470100" cy="28167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Currently this system is taking input from the user himself which may seem difficult for some user. </a:t>
            </a:r>
            <a:endParaRPr>
              <a:solidFill>
                <a:srgbClr val="FFFFFF"/>
              </a:solidFill>
              <a:latin typeface="Lato"/>
              <a:ea typeface="Lato"/>
              <a:cs typeface="Lato"/>
              <a:sym typeface="Lato"/>
            </a:endParaRPr>
          </a:p>
          <a:p>
            <a:pPr indent="0" lvl="0" marL="0" rtl="0" algn="l">
              <a:spcBef>
                <a:spcPts val="1500"/>
              </a:spcBef>
              <a:spcAft>
                <a:spcPts val="0"/>
              </a:spcAft>
              <a:buNone/>
            </a:pPr>
            <a:r>
              <a:t/>
            </a: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latin typeface="Lato"/>
                <a:ea typeface="Lato"/>
                <a:cs typeface="Lato"/>
                <a:sym typeface="Lato"/>
              </a:rPr>
              <a:t>There are also future scope to upgrade our application for booking appointments</a:t>
            </a:r>
            <a:r>
              <a:rPr lang="en-GB">
                <a:latin typeface="Times New Roman"/>
                <a:ea typeface="Times New Roman"/>
                <a:cs typeface="Times New Roman"/>
                <a:sym typeface="Times New Roman"/>
              </a:rPr>
              <a:t>.</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Provisions can be added for searching nearby hospitals and medical stores</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Also, an online medical e-commerce can be added which will automatically update needed medicines to the cart</a:t>
            </a:r>
            <a:br>
              <a:rPr lang="en-GB">
                <a:solidFill>
                  <a:srgbClr val="FFFFFF"/>
                </a:solidFill>
              </a:rPr>
            </a:br>
            <a:endParaRPr>
              <a:solidFill>
                <a:srgbClr val="FFFFFF"/>
              </a:solidFill>
            </a:endParaRPr>
          </a:p>
          <a:p>
            <a:pPr indent="-317500" lvl="0" marL="457200" rtl="0" algn="l">
              <a:spcBef>
                <a:spcPts val="0"/>
              </a:spcBef>
              <a:spcAft>
                <a:spcPts val="0"/>
              </a:spcAft>
              <a:buClr>
                <a:srgbClr val="FFFFFF"/>
              </a:buClr>
              <a:buSzPts val="1400"/>
              <a:buChar char="●"/>
            </a:pPr>
            <a:r>
              <a:rPr lang="en-GB">
                <a:solidFill>
                  <a:srgbClr val="FFFFFF"/>
                </a:solidFill>
              </a:rPr>
              <a:t>Cost analysis of users medical needs can be added</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0"/>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CONCLUSION</a:t>
            </a:r>
            <a:endParaRPr/>
          </a:p>
        </p:txBody>
      </p:sp>
      <p:sp>
        <p:nvSpPr>
          <p:cNvPr id="321" name="Google Shape;321;p30"/>
          <p:cNvSpPr txBox="1"/>
          <p:nvPr/>
        </p:nvSpPr>
        <p:spPr>
          <a:xfrm>
            <a:off x="1500325" y="1484800"/>
            <a:ext cx="6470100" cy="28167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a:solidFill>
                <a:srgbClr val="FFFFFF"/>
              </a:solidFill>
            </a:endParaRPr>
          </a:p>
        </p:txBody>
      </p:sp>
      <p:sp>
        <p:nvSpPr>
          <p:cNvPr id="322" name="Google Shape;322;p30"/>
          <p:cNvSpPr txBox="1"/>
          <p:nvPr/>
        </p:nvSpPr>
        <p:spPr>
          <a:xfrm>
            <a:off x="1315975" y="1273375"/>
            <a:ext cx="7027200" cy="322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500"/>
              </a:spcAft>
              <a:buClr>
                <a:srgbClr val="000000"/>
              </a:buClr>
              <a:buSzPts val="1100"/>
              <a:buFont typeface="Arial"/>
              <a:buNone/>
            </a:pPr>
            <a:r>
              <a:rPr lang="en-GB">
                <a:solidFill>
                  <a:srgbClr val="FFFFFF"/>
                </a:solidFill>
                <a:latin typeface="Lato"/>
                <a:ea typeface="Lato"/>
                <a:cs typeface="Lato"/>
                <a:sym typeface="Lato"/>
              </a:rPr>
              <a:t>Our project is only a humble venture to satisfy the needs in a patient whose life rely on medicines. Several user friendly coding have also adopted. This package shall prove to be a powerful package in satisfying all the requirements of the patient along with the medicine industry.</a:t>
            </a:r>
            <a:endParaRPr>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31"/>
          <p:cNvSpPr txBox="1"/>
          <p:nvPr>
            <p:ph type="title"/>
          </p:nvPr>
        </p:nvSpPr>
        <p:spPr>
          <a:xfrm>
            <a:off x="1297500" y="393750"/>
            <a:ext cx="7038900" cy="54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BIBLIOGRAPHY</a:t>
            </a:r>
            <a:endParaRPr/>
          </a:p>
        </p:txBody>
      </p:sp>
      <p:sp>
        <p:nvSpPr>
          <p:cNvPr id="328" name="Google Shape;328;p31"/>
          <p:cNvSpPr txBox="1"/>
          <p:nvPr/>
        </p:nvSpPr>
        <p:spPr>
          <a:xfrm>
            <a:off x="1500325" y="1484800"/>
            <a:ext cx="6470100" cy="28167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https://developer.android.com/docs/</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https://firebase.google.com/docs/android/setup</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https://www.softwaretestinghelp.com/what-are-the-quality-attributes/</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http://marathon.csee.usf.edu/~sarkar/IEEEformat.html</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https://www.elprocus.com/what-is-android-introduction-features-applications/</a:t>
            </a:r>
            <a:endParaRPr>
              <a:solidFill>
                <a:srgbClr val="FFFFFF"/>
              </a:solidFill>
              <a:latin typeface="Lato"/>
              <a:ea typeface="Lato"/>
              <a:cs typeface="Lato"/>
              <a:sym typeface="Lato"/>
            </a:endParaRPr>
          </a:p>
          <a:p>
            <a:pPr indent="0" lvl="0" marL="0" rtl="0" algn="l">
              <a:lnSpc>
                <a:spcPct val="115000"/>
              </a:lnSpc>
              <a:spcBef>
                <a:spcPts val="0"/>
              </a:spcBef>
              <a:spcAft>
                <a:spcPts val="1500"/>
              </a:spcAft>
              <a:buNone/>
            </a:pPr>
            <a:r>
              <a:t/>
            </a:r>
            <a:endParaRPr>
              <a:solidFill>
                <a:srgbClr val="FFFFFF"/>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sp>
        <p:nvSpPr>
          <p:cNvPr id="333" name="Google Shape;333;p32"/>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34" name="Google Shape;334;p32"/>
          <p:cNvGrpSpPr/>
          <p:nvPr/>
        </p:nvGrpSpPr>
        <p:grpSpPr>
          <a:xfrm>
            <a:off x="4066820" y="1553491"/>
            <a:ext cx="3159984" cy="2439109"/>
            <a:chOff x="3553042" y="1657806"/>
            <a:chExt cx="3461100" cy="2671532"/>
          </a:xfrm>
        </p:grpSpPr>
        <p:sp>
          <p:nvSpPr>
            <p:cNvPr id="335" name="Google Shape;335;p32"/>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2"/>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3" name="Google Shape;343;p32"/>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44" name="Google Shape;344;p32"/>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32"/>
          <p:cNvGrpSpPr/>
          <p:nvPr/>
        </p:nvGrpSpPr>
        <p:grpSpPr>
          <a:xfrm>
            <a:off x="6762480" y="2546254"/>
            <a:ext cx="1024386" cy="1522884"/>
            <a:chOff x="6505573" y="2745170"/>
            <a:chExt cx="1122000" cy="1668000"/>
          </a:xfrm>
        </p:grpSpPr>
        <p:sp>
          <p:nvSpPr>
            <p:cNvPr id="346" name="Google Shape;346;p32"/>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2"/>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2"/>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2"/>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0" name="Google Shape;350;p32"/>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51" name="Google Shape;351;p32"/>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32"/>
          <p:cNvGrpSpPr/>
          <p:nvPr/>
        </p:nvGrpSpPr>
        <p:grpSpPr>
          <a:xfrm>
            <a:off x="6405845" y="3121897"/>
            <a:ext cx="520684" cy="1036470"/>
            <a:chOff x="9543736" y="4486132"/>
            <a:chExt cx="570300" cy="1135235"/>
          </a:xfrm>
        </p:grpSpPr>
        <p:sp>
          <p:nvSpPr>
            <p:cNvPr id="353" name="Google Shape;353;p32"/>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2"/>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2"/>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2"/>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7" name="Google Shape;357;p32"/>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58" name="Google Shape;358;p32"/>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32"/>
          <p:cNvGrpSpPr/>
          <p:nvPr/>
        </p:nvGrpSpPr>
        <p:grpSpPr>
          <a:xfrm>
            <a:off x="7564804" y="3443361"/>
            <a:ext cx="455496" cy="692277"/>
            <a:chOff x="7384375" y="3728000"/>
            <a:chExt cx="498900" cy="758244"/>
          </a:xfrm>
        </p:grpSpPr>
        <p:sp>
          <p:nvSpPr>
            <p:cNvPr id="360" name="Google Shape;360;p32"/>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2"/>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2"/>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32"/>
          <p:cNvGrpSpPr/>
          <p:nvPr/>
        </p:nvGrpSpPr>
        <p:grpSpPr>
          <a:xfrm>
            <a:off x="7564836" y="3561758"/>
            <a:ext cx="478081" cy="462776"/>
            <a:chOff x="7384385" y="3857442"/>
            <a:chExt cx="523637" cy="506874"/>
          </a:xfrm>
        </p:grpSpPr>
        <p:sp>
          <p:nvSpPr>
            <p:cNvPr id="365" name="Google Shape;365;p32"/>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32"/>
            <p:cNvGrpSpPr/>
            <p:nvPr/>
          </p:nvGrpSpPr>
          <p:grpSpPr>
            <a:xfrm>
              <a:off x="7384385" y="3857442"/>
              <a:ext cx="523637" cy="498900"/>
              <a:chOff x="7384385" y="3857442"/>
              <a:chExt cx="523637" cy="498900"/>
            </a:xfrm>
          </p:grpSpPr>
          <p:sp>
            <p:nvSpPr>
              <p:cNvPr id="367" name="Google Shape;367;p32"/>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2"/>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69" name="Google Shape;369;p32"/>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70" name="Google Shape;370;p32"/>
          <p:cNvGrpSpPr/>
          <p:nvPr/>
        </p:nvGrpSpPr>
        <p:grpSpPr>
          <a:xfrm>
            <a:off x="8110843" y="3443361"/>
            <a:ext cx="435785" cy="692277"/>
            <a:chOff x="7982421" y="3727763"/>
            <a:chExt cx="477311" cy="758244"/>
          </a:xfrm>
        </p:grpSpPr>
        <p:sp>
          <p:nvSpPr>
            <p:cNvPr id="371" name="Google Shape;371;p32"/>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2"/>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2"/>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2"/>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9" name="Google Shape;379;p32"/>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585971"/>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rPr>
              <a:t>Project objective</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5"/>
              </a:rPr>
              <a:t>Target audience</a:t>
            </a:r>
            <a:endParaRPr sz="1800">
              <a:solidFill>
                <a:srgbClr val="CACACA"/>
              </a:solidFill>
              <a:latin typeface="Average"/>
              <a:ea typeface="Average"/>
              <a:cs typeface="Average"/>
              <a:sym typeface="Average"/>
            </a:endParaRPr>
          </a:p>
        </p:txBody>
      </p:sp>
      <p:sp>
        <p:nvSpPr>
          <p:cNvPr id="238" name="Google Shape;238;p18"/>
          <p:cNvSpPr txBox="1"/>
          <p:nvPr/>
        </p:nvSpPr>
        <p:spPr>
          <a:xfrm>
            <a:off x="4443274" y="2097575"/>
            <a:ext cx="43539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000">
                <a:solidFill>
                  <a:srgbClr val="FFFFFF"/>
                </a:solidFill>
                <a:latin typeface="Montserrat"/>
                <a:ea typeface="Montserrat"/>
                <a:cs typeface="Montserrat"/>
                <a:sym typeface="Montserrat"/>
              </a:rPr>
              <a:t>A Study of Android app development </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1000">
                <a:solidFill>
                  <a:srgbClr val="FFFFFF"/>
                </a:solidFill>
                <a:latin typeface="Montserrat"/>
                <a:ea typeface="Montserrat"/>
                <a:cs typeface="Montserrat"/>
                <a:sym typeface="Montserrat"/>
              </a:rPr>
              <a:t>and backend data analysis</a:t>
            </a:r>
            <a:endParaRPr sz="1000">
              <a:solidFill>
                <a:srgbClr val="FFFFFF"/>
              </a:solidFill>
              <a:latin typeface="Average"/>
              <a:ea typeface="Average"/>
              <a:cs typeface="Average"/>
              <a:sym typeface="Average"/>
            </a:endParaRPr>
          </a:p>
        </p:txBody>
      </p:sp>
      <p:sp>
        <p:nvSpPr>
          <p:cNvPr id="239" name="Google Shape;239;p18"/>
          <p:cNvSpPr txBox="1"/>
          <p:nvPr/>
        </p:nvSpPr>
        <p:spPr>
          <a:xfrm>
            <a:off x="4443276" y="25023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rgbClr val="000000"/>
              </a:buClr>
              <a:buSzPts val="1100"/>
              <a:buFont typeface="Arial"/>
              <a:buNone/>
            </a:pPr>
            <a:r>
              <a:rPr lang="en-GB" sz="1000">
                <a:solidFill>
                  <a:schemeClr val="lt1"/>
                </a:solidFill>
                <a:latin typeface="Montserrat"/>
                <a:ea typeface="Montserrat"/>
                <a:cs typeface="Montserrat"/>
                <a:sym typeface="Montserrat"/>
              </a:rPr>
              <a:t>To make an android app for patients to keep track of their medical needs</a:t>
            </a:r>
            <a:endParaRPr sz="10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1000">
                <a:solidFill>
                  <a:srgbClr val="FFFFFF"/>
                </a:solidFill>
                <a:latin typeface="Montserrat"/>
                <a:ea typeface="Montserrat"/>
                <a:cs typeface="Montserrat"/>
                <a:sym typeface="Montserrat"/>
              </a:rPr>
              <a:t>Patients, doctors and pharmaceutical companies</a:t>
            </a:r>
            <a:endParaRPr sz="10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3" name="Shape 243"/>
        <p:cNvGrpSpPr/>
        <p:nvPr/>
      </p:nvGrpSpPr>
      <p:grpSpPr>
        <a:xfrm>
          <a:off x="0" y="0"/>
          <a:ext cx="0" cy="0"/>
          <a:chOff x="0" y="0"/>
          <a:chExt cx="0" cy="0"/>
        </a:xfrm>
      </p:grpSpPr>
      <p:sp>
        <p:nvSpPr>
          <p:cNvPr id="244" name="Google Shape;244;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5" name="Google Shape;245;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our goal was to develop an app that would help the users to keep track of their medicine records and to timely notify them about their medicines and doctor’s appointments. </a:t>
            </a:r>
            <a:br>
              <a:rPr lang="en-GB"/>
            </a:br>
            <a:endParaRPr/>
          </a:p>
          <a:p>
            <a:pPr indent="-311150" lvl="0" marL="457200" rtl="0" algn="l">
              <a:spcBef>
                <a:spcPts val="0"/>
              </a:spcBef>
              <a:spcAft>
                <a:spcPts val="0"/>
              </a:spcAft>
              <a:buSzPts val="1300"/>
              <a:buChar char="●"/>
            </a:pPr>
            <a:r>
              <a:rPr lang="en-GB"/>
              <a:t>Users would have to manually upload the necessary medicines and the time at which these are to be consumed, and the app would notify them timely. </a:t>
            </a:r>
            <a:br>
              <a:rPr lang="en-GB"/>
            </a:br>
            <a:endParaRPr/>
          </a:p>
          <a:p>
            <a:pPr indent="-311150" lvl="0" marL="457200" rtl="0" algn="l">
              <a:spcBef>
                <a:spcPts val="0"/>
              </a:spcBef>
              <a:spcAft>
                <a:spcPts val="0"/>
              </a:spcAft>
              <a:buSzPts val="1300"/>
              <a:buChar char="●"/>
            </a:pPr>
            <a:r>
              <a:rPr lang="en-GB"/>
              <a:t>Through this app, the user will have a one stop medical reminder of all his/her medical needs.</a:t>
            </a:r>
            <a:br>
              <a:rPr lang="en-GB"/>
            </a:br>
            <a:endParaRPr/>
          </a:p>
          <a:p>
            <a:pPr indent="-311150" lvl="0" marL="457200" rtl="0" algn="l">
              <a:spcBef>
                <a:spcPts val="0"/>
              </a:spcBef>
              <a:spcAft>
                <a:spcPts val="0"/>
              </a:spcAft>
              <a:buSzPts val="1300"/>
              <a:buChar char="●"/>
            </a:pPr>
            <a:r>
              <a:rPr lang="en-GB"/>
              <a:t>Moreover, our plan is to develop a vast database of medicines that are consumed by the users, and make regular analysis of the medicines that are in demand in the market.  </a:t>
            </a:r>
            <a:br>
              <a:rPr lang="en-GB"/>
            </a:b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a:t>
            </a:r>
            <a:endParaRPr/>
          </a:p>
        </p:txBody>
      </p:sp>
      <p:sp>
        <p:nvSpPr>
          <p:cNvPr id="251" name="Google Shape;251;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2" name="Google Shape;252;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 whole idea of this work started from the act of forgetting.</a:t>
            </a:r>
            <a:endParaRPr>
              <a:solidFill>
                <a:srgbClr val="FFFFFF"/>
              </a:solidFill>
            </a:endParaRPr>
          </a:p>
        </p:txBody>
      </p:sp>
      <p:sp>
        <p:nvSpPr>
          <p:cNvPr id="253" name="Google Shape;253;p20"/>
          <p:cNvSpPr txBox="1"/>
          <p:nvPr/>
        </p:nvSpPr>
        <p:spPr>
          <a:xfrm>
            <a:off x="1297500" y="2236660"/>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4" name="Google Shape;254;p20"/>
          <p:cNvSpPr txBox="1"/>
          <p:nvPr>
            <p:ph idx="1" type="body"/>
          </p:nvPr>
        </p:nvSpPr>
        <p:spPr>
          <a:xfrm>
            <a:off x="2030400" y="2236691"/>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There are times when our parents, often forget to timely intake newly prescribed medicines by the doctor. Sometimes, these medicines are of utmost importance and forgetting to consume them might lead to severe adverities. </a:t>
            </a:r>
            <a:br>
              <a:rPr lang="en-GB">
                <a:solidFill>
                  <a:srgbClr val="FFFFFF"/>
                </a:solidFill>
              </a:rPr>
            </a:br>
            <a:endParaRPr>
              <a:solidFill>
                <a:srgbClr val="FFFFFF"/>
              </a:solidFill>
            </a:endParaRPr>
          </a:p>
        </p:txBody>
      </p:sp>
      <p:sp>
        <p:nvSpPr>
          <p:cNvPr id="255" name="Google Shape;255;p20"/>
          <p:cNvSpPr txBox="1"/>
          <p:nvPr/>
        </p:nvSpPr>
        <p:spPr>
          <a:xfrm>
            <a:off x="1297500" y="3171933"/>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6" name="Google Shape;256;p20"/>
          <p:cNvSpPr txBox="1"/>
          <p:nvPr>
            <p:ph idx="1" type="body"/>
          </p:nvPr>
        </p:nvSpPr>
        <p:spPr>
          <a:xfrm>
            <a:off x="2030400" y="3171952"/>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Moreover, this problem is common and persistent in the old and aged people, who often live alone for the most of the time.</a:t>
            </a:r>
            <a:endParaRPr>
              <a:solidFill>
                <a:srgbClr val="FFFFFF"/>
              </a:solidFill>
            </a:endParaRPr>
          </a:p>
        </p:txBody>
      </p:sp>
      <p:sp>
        <p:nvSpPr>
          <p:cNvPr id="257" name="Google Shape;257;p20"/>
          <p:cNvSpPr txBox="1"/>
          <p:nvPr/>
        </p:nvSpPr>
        <p:spPr>
          <a:xfrm>
            <a:off x="2031680" y="3889202"/>
            <a:ext cx="5878200" cy="68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GB" sz="1300">
                <a:solidFill>
                  <a:schemeClr val="lt1"/>
                </a:solidFill>
                <a:latin typeface="Lato"/>
                <a:ea typeface="Lato"/>
                <a:cs typeface="Lato"/>
                <a:sym typeface="Lato"/>
              </a:rPr>
              <a:t>Also, we found a need for a centralized database of medicine used by the public and gather as much information needed for analytical purpose</a:t>
            </a:r>
            <a:r>
              <a:rPr lang="en-GB" sz="1300">
                <a:solidFill>
                  <a:schemeClr val="lt1"/>
                </a:solidFill>
                <a:latin typeface="Lato"/>
                <a:ea typeface="Lato"/>
                <a:cs typeface="Lato"/>
                <a:sym typeface="Lato"/>
              </a:rPr>
              <a:t>.</a:t>
            </a:r>
            <a:endParaRPr>
              <a:solidFill>
                <a:srgbClr val="FFFFFF"/>
              </a:solidFill>
            </a:endParaRPr>
          </a:p>
        </p:txBody>
      </p:sp>
      <p:sp>
        <p:nvSpPr>
          <p:cNvPr id="258" name="Google Shape;258;p20"/>
          <p:cNvSpPr txBox="1"/>
          <p:nvPr/>
        </p:nvSpPr>
        <p:spPr>
          <a:xfrm>
            <a:off x="1297500" y="3888341"/>
            <a:ext cx="1396800" cy="5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24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OBJECTIVE</a:t>
            </a:r>
            <a:endParaRPr/>
          </a:p>
        </p:txBody>
      </p:sp>
      <p:sp>
        <p:nvSpPr>
          <p:cNvPr id="264" name="Google Shape;264;p21"/>
          <p:cNvSpPr txBox="1"/>
          <p:nvPr>
            <p:ph idx="1" type="body"/>
          </p:nvPr>
        </p:nvSpPr>
        <p:spPr>
          <a:xfrm>
            <a:off x="4017900" y="1404275"/>
            <a:ext cx="4318500" cy="1766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Arial"/>
                <a:ea typeface="Arial"/>
                <a:cs typeface="Arial"/>
                <a:sym typeface="Arial"/>
              </a:rPr>
              <a:t>we thought, we could bring the idea of this app which would help the users of all demographics. The app would keep track of the medicines and notify the users timely. Moreover, the users can save their prescriptions and appointments with the doctor in the app.</a:t>
            </a:r>
            <a:endParaRPr>
              <a:latin typeface="Arial"/>
              <a:ea typeface="Arial"/>
              <a:cs typeface="Arial"/>
              <a:sym typeface="Arial"/>
            </a:endParaRPr>
          </a:p>
          <a:p>
            <a:pPr indent="0" lvl="0" marL="0" rtl="0" algn="l">
              <a:spcBef>
                <a:spcPts val="1600"/>
              </a:spcBef>
              <a:spcAft>
                <a:spcPts val="0"/>
              </a:spcAft>
              <a:buClr>
                <a:srgbClr val="000000"/>
              </a:buClr>
              <a:buSzPts val="1100"/>
              <a:buFont typeface="Arial"/>
              <a:buNone/>
            </a:pPr>
            <a:r>
              <a:rPr lang="en-GB">
                <a:latin typeface="Arial"/>
                <a:ea typeface="Arial"/>
                <a:cs typeface="Arial"/>
                <a:sym typeface="Arial"/>
              </a:rPr>
              <a:t>On the other hand, with growing number of users, the app would generate a huge amount of data, which can be used by pharmaceutical organisations to analyse the data and gather necessary information.</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USER</a:t>
            </a:r>
            <a:endParaRPr/>
          </a:p>
        </p:txBody>
      </p:sp>
      <p:sp>
        <p:nvSpPr>
          <p:cNvPr id="270" name="Google Shape;270;p22"/>
          <p:cNvSpPr txBox="1"/>
          <p:nvPr>
            <p:ph idx="1" type="body"/>
          </p:nvPr>
        </p:nvSpPr>
        <p:spPr>
          <a:xfrm>
            <a:off x="1297500" y="1717425"/>
            <a:ext cx="6121800" cy="2415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Patients who tend to forget their regular medicines, due to medical conditions or otherwise</a:t>
            </a:r>
            <a:br>
              <a:rPr lang="en-GB"/>
            </a:br>
            <a:endParaRPr/>
          </a:p>
          <a:p>
            <a:pPr indent="-311150" lvl="0" marL="457200" rtl="0" algn="l">
              <a:spcBef>
                <a:spcPts val="0"/>
              </a:spcBef>
              <a:spcAft>
                <a:spcPts val="0"/>
              </a:spcAft>
              <a:buSzPts val="1300"/>
              <a:buChar char="●"/>
            </a:pPr>
            <a:r>
              <a:rPr lang="en-GB"/>
              <a:t>Patients who are old and aged and fail to clearly understand the prescription</a:t>
            </a:r>
            <a:br>
              <a:rPr lang="en-GB"/>
            </a:br>
            <a:endParaRPr/>
          </a:p>
          <a:p>
            <a:pPr indent="-311150" lvl="0" marL="457200" rtl="0" algn="l">
              <a:spcBef>
                <a:spcPts val="0"/>
              </a:spcBef>
              <a:spcAft>
                <a:spcPts val="0"/>
              </a:spcAft>
              <a:buSzPts val="1300"/>
              <a:buChar char="●"/>
            </a:pPr>
            <a:r>
              <a:rPr lang="en-GB"/>
              <a:t>Doctors who are willing to provide a easier route for their patients regarding their regular medicine and checkup</a:t>
            </a:r>
            <a:br>
              <a:rPr lang="en-GB"/>
            </a:br>
            <a:endParaRPr/>
          </a:p>
          <a:p>
            <a:pPr indent="-311150" lvl="0" marL="457200" rtl="0" algn="l">
              <a:spcBef>
                <a:spcPts val="0"/>
              </a:spcBef>
              <a:spcAft>
                <a:spcPts val="0"/>
              </a:spcAft>
              <a:buSzPts val="1300"/>
              <a:buChar char="●"/>
            </a:pPr>
            <a:r>
              <a:rPr lang="en-GB"/>
              <a:t>Medical representatives and pharmaceutical organisations for their analytical research</a:t>
            </a:r>
            <a:endParaRPr/>
          </a:p>
        </p:txBody>
      </p:sp>
      <p:sp>
        <p:nvSpPr>
          <p:cNvPr id="271" name="Google Shape;271;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23"/>
          <p:cNvSpPr txBox="1"/>
          <p:nvPr/>
        </p:nvSpPr>
        <p:spPr>
          <a:xfrm>
            <a:off x="1357425" y="403050"/>
            <a:ext cx="6337500" cy="9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SYSTEM FEATURES</a:t>
            </a:r>
            <a:endParaRPr sz="2400">
              <a:solidFill>
                <a:srgbClr val="FFFFFF"/>
              </a:solidFill>
              <a:latin typeface="Montserrat"/>
              <a:ea typeface="Montserrat"/>
              <a:cs typeface="Montserrat"/>
              <a:sym typeface="Montserrat"/>
            </a:endParaRPr>
          </a:p>
        </p:txBody>
      </p:sp>
      <p:sp>
        <p:nvSpPr>
          <p:cNvPr id="277" name="Google Shape;277;p23"/>
          <p:cNvSpPr txBox="1"/>
          <p:nvPr/>
        </p:nvSpPr>
        <p:spPr>
          <a:xfrm>
            <a:off x="1296250" y="1546050"/>
            <a:ext cx="7031400" cy="2684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Char char="●"/>
            </a:pPr>
            <a:r>
              <a:rPr lang="en-GB">
                <a:solidFill>
                  <a:srgbClr val="FFFFFF"/>
                </a:solidFill>
                <a:latin typeface="Lato"/>
                <a:ea typeface="Lato"/>
                <a:cs typeface="Lato"/>
                <a:sym typeface="Lato"/>
              </a:rPr>
              <a:t>The user has to input the medicines for which they want to be alerted. These inputs will be accompanied with, start date, end date, regular timings, doctor’s name and current stock.</a:t>
            </a:r>
            <a:r>
              <a:rPr lang="en-GB">
                <a:latin typeface="Times New Roman"/>
                <a:ea typeface="Times New Roman"/>
                <a:cs typeface="Times New Roman"/>
                <a:sym typeface="Times New Roman"/>
              </a:rPr>
              <a:t> </a:t>
            </a:r>
            <a:endParaRPr>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My Stats section will contain copies of prescriptions and reports. This section will present a detailed analysis to the user about his/her medical history </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section, ‘My Calendar’ will have the medicine alerts of each day</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Emergency section will contain information which can be used in case of emergency</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Outside the app, an explicit intent will provide regular alarms about the medicines at required times.</a:t>
            </a:r>
            <a:endParaRPr>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24"/>
          <p:cNvSpPr txBox="1"/>
          <p:nvPr/>
        </p:nvSpPr>
        <p:spPr>
          <a:xfrm>
            <a:off x="1444050" y="403025"/>
            <a:ext cx="6255900" cy="78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APP DATA</a:t>
            </a:r>
            <a:endParaRPr sz="2400">
              <a:solidFill>
                <a:srgbClr val="FFFFFF"/>
              </a:solidFill>
              <a:latin typeface="Montserrat"/>
              <a:ea typeface="Montserrat"/>
              <a:cs typeface="Montserrat"/>
              <a:sym typeface="Montserrat"/>
            </a:endParaRPr>
          </a:p>
        </p:txBody>
      </p:sp>
      <p:sp>
        <p:nvSpPr>
          <p:cNvPr id="283" name="Google Shape;283;p24"/>
          <p:cNvSpPr txBox="1"/>
          <p:nvPr/>
        </p:nvSpPr>
        <p:spPr>
          <a:xfrm>
            <a:off x="1602375" y="1566450"/>
            <a:ext cx="6449700" cy="26127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backend of the app will be handled in firebase by google</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Users will have to register a account and should be identified uniquely</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Each user will have a database which will store - user id, age, current medicines, past reports, medical history</a:t>
            </a:r>
            <a:endParaRPr>
              <a:solidFill>
                <a:srgbClr val="FFFFFF"/>
              </a:solidFill>
              <a:latin typeface="Lato"/>
              <a:ea typeface="Lato"/>
              <a:cs typeface="Lato"/>
              <a:sym typeface="Lato"/>
            </a:endParaRPr>
          </a:p>
          <a:p>
            <a:pPr indent="-317500" lvl="0" marL="457200" rtl="0" algn="l">
              <a:lnSpc>
                <a:spcPct val="115000"/>
              </a:lnSpc>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This data can be later used by medical practitioners and pharmaceutical organisations to analyse the data and gather necessary information </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APP USER INTERFACE (1)</a:t>
            </a:r>
            <a:endParaRPr/>
          </a:p>
        </p:txBody>
      </p:sp>
      <p:pic>
        <p:nvPicPr>
          <p:cNvPr id="289" name="Google Shape;289;p25"/>
          <p:cNvPicPr preferRelativeResize="0"/>
          <p:nvPr/>
        </p:nvPicPr>
        <p:blipFill>
          <a:blip r:embed="rId3">
            <a:alphaModFix/>
          </a:blip>
          <a:stretch>
            <a:fillRect/>
          </a:stretch>
        </p:blipFill>
        <p:spPr>
          <a:xfrm>
            <a:off x="1938350" y="1245950"/>
            <a:ext cx="1996510" cy="3530849"/>
          </a:xfrm>
          <a:prstGeom prst="rect">
            <a:avLst/>
          </a:prstGeom>
          <a:noFill/>
          <a:ln>
            <a:noFill/>
          </a:ln>
        </p:spPr>
      </p:pic>
      <p:pic>
        <p:nvPicPr>
          <p:cNvPr id="290" name="Google Shape;290;p25"/>
          <p:cNvPicPr preferRelativeResize="0"/>
          <p:nvPr/>
        </p:nvPicPr>
        <p:blipFill>
          <a:blip r:embed="rId4">
            <a:alphaModFix/>
          </a:blip>
          <a:stretch>
            <a:fillRect/>
          </a:stretch>
        </p:blipFill>
        <p:spPr>
          <a:xfrm>
            <a:off x="5230260" y="1245950"/>
            <a:ext cx="1996510" cy="35308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